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73" r:id="rId11"/>
    <p:sldId id="274" r:id="rId12"/>
    <p:sldId id="275" r:id="rId13"/>
    <p:sldId id="265" r:id="rId14"/>
    <p:sldId id="267" r:id="rId15"/>
    <p:sldId id="266" r:id="rId16"/>
    <p:sldId id="276" r:id="rId17"/>
    <p:sldId id="277" r:id="rId18"/>
    <p:sldId id="268" r:id="rId19"/>
    <p:sldId id="270" r:id="rId20"/>
    <p:sldId id="269" r:id="rId21"/>
    <p:sldId id="280" r:id="rId22"/>
    <p:sldId id="278" r:id="rId23"/>
    <p:sldId id="279" r:id="rId24"/>
    <p:sldId id="281" r:id="rId25"/>
    <p:sldId id="288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1" r:id="rId34"/>
    <p:sldId id="294" r:id="rId35"/>
    <p:sldId id="296" r:id="rId36"/>
    <p:sldId id="292" r:id="rId37"/>
    <p:sldId id="293" r:id="rId38"/>
    <p:sldId id="295" r:id="rId39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8BFF91-4686-4775-ACAC-82532FF8347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E8C42F-6D11-4880-B7A6-72475D3E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6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6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5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382E-E11E-4AB2-86DF-E2D88B807D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85D0-1D86-4812-9620-113BE67562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3709"/>
            <a:ext cx="2743200" cy="810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91200"/>
            <a:ext cx="9144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42900" y="6248400"/>
            <a:ext cx="75895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u="none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0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1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5.emf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6.emf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8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9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0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3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Fred.Burchett@kimley-horn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1048" r="2724" b="1"/>
          <a:stretch/>
        </p:blipFill>
        <p:spPr>
          <a:xfrm>
            <a:off x="0" y="0"/>
            <a:ext cx="9144000" cy="6248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8620" y="381000"/>
            <a:ext cx="8366760" cy="2590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 Asheville   </a:t>
            </a:r>
            <a:b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Parking 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2296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Community Meeting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October 22, 2015</a:t>
            </a:r>
          </a:p>
        </p:txBody>
      </p:sp>
      <p:sp>
        <p:nvSpPr>
          <p:cNvPr id="2" name="Oval 1"/>
          <p:cNvSpPr/>
          <p:nvPr/>
        </p:nvSpPr>
        <p:spPr>
          <a:xfrm>
            <a:off x="8077200" y="5791200"/>
            <a:ext cx="914400" cy="914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5562600"/>
            <a:ext cx="8915400" cy="1275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02" y="822960"/>
            <a:ext cx="5203396" cy="6035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Haywood Road Parking Study – Location </a:t>
            </a:r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257800" y="5791200"/>
            <a:ext cx="2971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1050" b="1" dirty="0" smtClean="0">
                <a:solidFill>
                  <a:schemeClr val="tx1"/>
                </a:solidFill>
              </a:rPr>
              <a:t>Side Street Occupancy 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Side Streets 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Location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Herron </a:t>
            </a:r>
            <a:r>
              <a:rPr lang="en-US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Street </a:t>
            </a:r>
            <a:endParaRPr lang="en-US" b="1" u="sng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dirty="0" smtClean="0"/>
              <a:t>Approximately 10 spaces of parking on East Side</a:t>
            </a:r>
          </a:p>
          <a:p>
            <a:r>
              <a:rPr lang="en-US" dirty="0" smtClean="0"/>
              <a:t>Posted Parking Restriction on West Side</a:t>
            </a:r>
          </a:p>
          <a:p>
            <a:r>
              <a:rPr lang="en-US" dirty="0" smtClean="0"/>
              <a:t>Parked vehicles range 11-15 </a:t>
            </a:r>
          </a:p>
          <a:p>
            <a:r>
              <a:rPr lang="en-US" dirty="0" smtClean="0"/>
              <a:t>Observed peak (15) at 8PM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err="1"/>
              <a:t>Dunwell</a:t>
            </a:r>
            <a:r>
              <a:rPr lang="en-US" b="1" u="sng" dirty="0"/>
              <a:t> </a:t>
            </a:r>
            <a:r>
              <a:rPr lang="en-US" b="1" u="sng" dirty="0" smtClean="0"/>
              <a:t>Avenue</a:t>
            </a:r>
          </a:p>
          <a:p>
            <a:r>
              <a:rPr lang="en-US" dirty="0" smtClean="0"/>
              <a:t>Approximately </a:t>
            </a:r>
            <a:r>
              <a:rPr lang="en-US" dirty="0"/>
              <a:t>22 spaces of parking on East Side</a:t>
            </a:r>
          </a:p>
          <a:p>
            <a:r>
              <a:rPr lang="en-US" dirty="0"/>
              <a:t>NO Posted Parking Restriction on West Side</a:t>
            </a:r>
          </a:p>
          <a:p>
            <a:r>
              <a:rPr lang="en-US" dirty="0"/>
              <a:t>Parked vehicles </a:t>
            </a:r>
            <a:r>
              <a:rPr lang="en-US" dirty="0" smtClean="0"/>
              <a:t>range 8-21</a:t>
            </a:r>
            <a:endParaRPr lang="en-US" dirty="0"/>
          </a:p>
          <a:p>
            <a:r>
              <a:rPr lang="en-US" dirty="0"/>
              <a:t>Observed peak (21) at </a:t>
            </a:r>
            <a:r>
              <a:rPr lang="en-US" dirty="0" smtClean="0"/>
              <a:t>10PM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Side Streets 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Location </a:t>
            </a:r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b="1" u="sng" dirty="0" smtClean="0"/>
              <a:t>Vermont Avenue</a:t>
            </a:r>
          </a:p>
          <a:p>
            <a:r>
              <a:rPr lang="en-US" sz="2700" dirty="0" smtClean="0"/>
              <a:t>Approximately 10 spaces of parking on West side</a:t>
            </a:r>
          </a:p>
          <a:p>
            <a:r>
              <a:rPr lang="en-US" sz="2700" dirty="0" smtClean="0"/>
              <a:t>Approximately 16 spaces of parking on East side</a:t>
            </a:r>
          </a:p>
          <a:p>
            <a:r>
              <a:rPr lang="en-US" sz="2700" dirty="0" smtClean="0"/>
              <a:t>Parked vehicles</a:t>
            </a:r>
          </a:p>
          <a:p>
            <a:pPr lvl="1"/>
            <a:r>
              <a:rPr lang="en-US" sz="2300" dirty="0" smtClean="0"/>
              <a:t>Range 5-13 vehicles on East side </a:t>
            </a:r>
          </a:p>
          <a:p>
            <a:pPr lvl="1"/>
            <a:r>
              <a:rPr lang="en-US" sz="2300" dirty="0" smtClean="0"/>
              <a:t>Range 8-13 vehicles West</a:t>
            </a:r>
          </a:p>
          <a:p>
            <a:r>
              <a:rPr lang="en-US" sz="2700" dirty="0" smtClean="0"/>
              <a:t>Observed Peak (13 both sides) at 8PM</a:t>
            </a:r>
          </a:p>
          <a:p>
            <a:r>
              <a:rPr lang="en-US" sz="2700" dirty="0" smtClean="0"/>
              <a:t>Overall Parking demand is greatest between 8-10PM</a:t>
            </a:r>
          </a:p>
          <a:p>
            <a:r>
              <a:rPr lang="en-US" sz="2700" dirty="0" smtClean="0"/>
              <a:t>On-street occupancy less than 80%; </a:t>
            </a:r>
            <a:r>
              <a:rPr lang="en-US" sz="2700" dirty="0"/>
              <a:t>three of six observation periods</a:t>
            </a:r>
          </a:p>
        </p:txBody>
      </p:sp>
    </p:spTree>
    <p:extLst>
      <p:ext uri="{BB962C8B-B14F-4D97-AF65-F5344CB8AC3E}">
        <p14:creationId xmlns:p14="http://schemas.microsoft.com/office/powerpoint/2010/main" val="2960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23900"/>
          </a:xfrm>
        </p:spPr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2</a:t>
            </a:r>
            <a:br>
              <a:rPr lang="en-US" sz="3200" u="none" dirty="0" smtClean="0"/>
            </a:br>
            <a:r>
              <a:rPr lang="en-US" sz="2400" dirty="0" smtClean="0"/>
              <a:t>Louisiana Ave – Martin Ave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14965" r="13645" b="10611"/>
          <a:stretch/>
        </p:blipFill>
        <p:spPr>
          <a:xfrm>
            <a:off x="990600" y="990600"/>
            <a:ext cx="7434204" cy="5257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77200" y="5791200"/>
            <a:ext cx="914400" cy="914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Louisiana Avenue to Martin Street</a:t>
            </a:r>
          </a:p>
          <a:p>
            <a:r>
              <a:rPr lang="en-US" sz="2800" dirty="0" smtClean="0"/>
              <a:t>240 parking spaces</a:t>
            </a:r>
          </a:p>
          <a:p>
            <a:r>
              <a:rPr lang="en-US" sz="2800" dirty="0" smtClean="0"/>
              <a:t>75 on-street spaces</a:t>
            </a:r>
          </a:p>
          <a:p>
            <a:r>
              <a:rPr lang="en-US" sz="2800" dirty="0" smtClean="0"/>
              <a:t>Peak Hour overall occupancy – 3 PM Saturday – 68%</a:t>
            </a:r>
          </a:p>
          <a:p>
            <a:r>
              <a:rPr lang="en-US" sz="2800" dirty="0" smtClean="0"/>
              <a:t>Peak on-street occupancy – 11 AM Saturday - 73%</a:t>
            </a:r>
          </a:p>
          <a:p>
            <a:r>
              <a:rPr lang="en-US" sz="2800" dirty="0" smtClean="0"/>
              <a:t>On-street occupancy &gt; 80% - 0 out of 16 observed periods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34" y="5526505"/>
            <a:ext cx="8915400" cy="1275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154" y="640080"/>
            <a:ext cx="5599693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08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434" y="5526505"/>
            <a:ext cx="8915400" cy="1275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56" y="822960"/>
            <a:ext cx="5319301" cy="6035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Haywood Road Parking Study – Location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Street - Location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 smtClean="0"/>
              <a:t>State Street</a:t>
            </a:r>
          </a:p>
          <a:p>
            <a:r>
              <a:rPr lang="en-US" sz="2700" dirty="0" smtClean="0"/>
              <a:t>Approximately 14 spaces of parking on West side</a:t>
            </a:r>
          </a:p>
          <a:p>
            <a:r>
              <a:rPr lang="en-US" sz="2700" dirty="0" smtClean="0"/>
              <a:t>Posted Parking Restrictions on East side</a:t>
            </a:r>
          </a:p>
          <a:p>
            <a:r>
              <a:rPr lang="en-US" sz="2700" dirty="0" smtClean="0"/>
              <a:t>Parked vehicles range 4-10 vehicles</a:t>
            </a:r>
          </a:p>
          <a:p>
            <a:r>
              <a:rPr lang="en-US" sz="2700" dirty="0" smtClean="0"/>
              <a:t>Observed peak (10) at 8PM and 10 PM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81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3</a:t>
            </a:r>
            <a:br>
              <a:rPr lang="en-US" sz="3200" u="none" dirty="0" smtClean="0"/>
            </a:br>
            <a:r>
              <a:rPr lang="en-US" sz="2400" dirty="0"/>
              <a:t>I-26 interchange to </a:t>
            </a:r>
            <a:r>
              <a:rPr lang="en-US" sz="2400" dirty="0" smtClean="0"/>
              <a:t>Swannanoa </a:t>
            </a:r>
            <a:r>
              <a:rPr lang="en-US" sz="2400" dirty="0"/>
              <a:t>Avenue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2317" r="4545" b="10611"/>
          <a:stretch/>
        </p:blipFill>
        <p:spPr>
          <a:xfrm>
            <a:off x="228600" y="990600"/>
            <a:ext cx="8686800" cy="476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I-26 interchange to Swannanoa Avenue</a:t>
            </a:r>
          </a:p>
          <a:p>
            <a:pPr lvl="0"/>
            <a:r>
              <a:rPr lang="en-US" sz="2800" dirty="0"/>
              <a:t>348 parking spaces</a:t>
            </a:r>
          </a:p>
          <a:p>
            <a:pPr lvl="0"/>
            <a:r>
              <a:rPr lang="en-US" sz="2800" dirty="0"/>
              <a:t>136 on-street spaces</a:t>
            </a:r>
          </a:p>
          <a:p>
            <a:pPr lvl="0"/>
            <a:r>
              <a:rPr lang="en-US" sz="2800" dirty="0"/>
              <a:t>Peak Hour overall occupancy – Noon Saturday – 66%</a:t>
            </a:r>
          </a:p>
          <a:p>
            <a:pPr lvl="0"/>
            <a:r>
              <a:rPr lang="en-US" sz="2800" dirty="0"/>
              <a:t>Peak on-street occupancy – Noon Saturday - 93%</a:t>
            </a:r>
          </a:p>
          <a:p>
            <a:pPr lvl="0"/>
            <a:r>
              <a:rPr lang="en-US" sz="2800" dirty="0"/>
              <a:t>On-street occupancy &gt; 80% - 6 out of 16 observed </a:t>
            </a:r>
            <a:r>
              <a:rPr lang="en-US" sz="2800" dirty="0" smtClean="0"/>
              <a:t>periods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82"/>
            <a:ext cx="9144000" cy="5500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34" y="5526505"/>
            <a:ext cx="8915400" cy="1275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63" y="738019"/>
            <a:ext cx="5303520" cy="6119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53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434" y="5526505"/>
            <a:ext cx="8915400" cy="1275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54" y="782842"/>
            <a:ext cx="5248293" cy="607515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80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Michigan Avenue Parking 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Study – Location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Approximately 13 parking spaces on East side</a:t>
            </a:r>
          </a:p>
          <a:p>
            <a:r>
              <a:rPr lang="en-US" sz="2700" dirty="0" smtClean="0"/>
              <a:t>Posted Parking Restrictions on West side</a:t>
            </a:r>
          </a:p>
          <a:p>
            <a:r>
              <a:rPr lang="en-US" sz="2700" dirty="0" smtClean="0"/>
              <a:t>Parked Vehicles range 9-13</a:t>
            </a:r>
          </a:p>
          <a:p>
            <a:r>
              <a:rPr lang="en-US" sz="2700" dirty="0" smtClean="0"/>
              <a:t>Observed Peak (13) at 8PM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352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Overall there is available parking in West Asheville</a:t>
            </a:r>
          </a:p>
          <a:p>
            <a:r>
              <a:rPr lang="en-US" sz="2700" dirty="0" smtClean="0"/>
              <a:t>Two (2) subareas experience parking issues</a:t>
            </a:r>
          </a:p>
          <a:p>
            <a:pPr lvl="1"/>
            <a:r>
              <a:rPr lang="en-US" sz="2700" dirty="0" smtClean="0"/>
              <a:t>Oakwood St. to Louisiana Ave.</a:t>
            </a:r>
          </a:p>
          <a:p>
            <a:pPr lvl="1"/>
            <a:r>
              <a:rPr lang="en-US" sz="2700" dirty="0" smtClean="0"/>
              <a:t>I-26 to Swannanoa Ave.</a:t>
            </a:r>
          </a:p>
          <a:p>
            <a:r>
              <a:rPr lang="en-US" sz="2700" dirty="0" smtClean="0"/>
              <a:t>Abundance of private, off-street parking</a:t>
            </a:r>
          </a:p>
          <a:p>
            <a:r>
              <a:rPr lang="en-US" sz="2700" dirty="0" smtClean="0"/>
              <a:t>Private off-street parking underutilized in peak</a:t>
            </a:r>
          </a:p>
          <a:p>
            <a:r>
              <a:rPr lang="en-US" sz="2700" dirty="0" smtClean="0"/>
              <a:t>Heavy parking demand for on-street parking on side streets in study area</a:t>
            </a:r>
          </a:p>
          <a:p>
            <a:r>
              <a:rPr lang="en-US" sz="2700" dirty="0" smtClean="0"/>
              <a:t>Significant amount of “informal” shared parking is occurring at churches and other locations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517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95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Live Polling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2217090" cy="32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expenses paid trip… where would you go?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70000" y="1600200"/>
            <a:ext cx="4114800" cy="4906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Hawaii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New York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Paris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Rome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Barcelona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Seoul</a:t>
            </a:r>
          </a:p>
        </p:txBody>
      </p:sp>
      <p:graphicFrame>
        <p:nvGraphicFramePr>
          <p:cNvPr id="8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70030028"/>
              </p:ext>
            </p:extLst>
          </p:nvPr>
        </p:nvGraphicFramePr>
        <p:xfrm>
          <a:off x="4267200" y="1143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1143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464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0357"/>
            <a:ext cx="9220200" cy="1285043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Which of the following most accurately describes how you would complete the following sentence: “I visit the Haywood Road Corridor Area in West Asheville…”.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49062" y="1847834"/>
            <a:ext cx="4114800" cy="4906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/>
              <a:t>Daily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/>
              <a:t>Once a week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/>
              <a:t>2-4 times a week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/>
              <a:t>A few times a month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/>
              <a:t>A few times a year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/>
              <a:t>I live in the </a:t>
            </a:r>
            <a:r>
              <a:rPr lang="en-US" sz="2400" dirty="0" smtClean="0"/>
              <a:t>Study Area</a:t>
            </a:r>
            <a:endParaRPr lang="en-US" sz="2400" dirty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/>
              <a:t>I do not visit the Study Area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8565649"/>
              </p:ext>
            </p:extLst>
          </p:nvPr>
        </p:nvGraphicFramePr>
        <p:xfrm>
          <a:off x="4267200" y="12954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12954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597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How would you describe yourself? (Please select all that apply.)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06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 live here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 own a business here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 own property here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 am a regular visitor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 am an occasional visitor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 rarely visit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Other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56744323"/>
              </p:ext>
            </p:extLst>
          </p:nvPr>
        </p:nvGraphicFramePr>
        <p:xfrm>
          <a:off x="4538709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8709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67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0601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How would you characterize parking in the Haywood Road Corridor Area? 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648200" cy="4906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Perfect – we don’t have a problem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It’s getting worse but there’s no need to make changes yet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It’s something we should study further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It’s unacceptable- we need a change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56864360"/>
              </p:ext>
            </p:extLst>
          </p:nvPr>
        </p:nvGraphicFramePr>
        <p:xfrm>
          <a:off x="4343400" y="1143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1143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425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38" y="0"/>
            <a:ext cx="9139561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Which of the following statements would you suggest is most important? 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06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The City needs to protect parking for local residents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We need improved parking accommodations for local businesses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We’re in this together and need a balanced solution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3044053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472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Corridor Parking Inventory</a:t>
            </a:r>
          </a:p>
          <a:p>
            <a:pPr lvl="1"/>
            <a:r>
              <a:rPr lang="en-US" dirty="0" smtClean="0"/>
              <a:t>Study area length 3.5 miles</a:t>
            </a:r>
          </a:p>
          <a:p>
            <a:pPr lvl="1"/>
            <a:r>
              <a:rPr lang="en-US" dirty="0" smtClean="0"/>
              <a:t>178 marked on-street parking spaces on Haywood Road</a:t>
            </a:r>
          </a:p>
          <a:p>
            <a:pPr lvl="1"/>
            <a:r>
              <a:rPr lang="en-US" dirty="0" smtClean="0"/>
              <a:t>Estimated number of on-street parking spaces is 720 spaces</a:t>
            </a:r>
          </a:p>
          <a:p>
            <a:pPr lvl="1"/>
            <a:r>
              <a:rPr lang="en-US" dirty="0" smtClean="0"/>
              <a:t>Estimated number of total parking spaces – 3,020</a:t>
            </a:r>
          </a:p>
          <a:p>
            <a:pPr marL="0" indent="0">
              <a:buNone/>
            </a:pPr>
            <a:r>
              <a:rPr lang="en-US" b="1" u="sng" dirty="0" smtClean="0"/>
              <a:t>Largest supply of off-street parking</a:t>
            </a:r>
          </a:p>
          <a:p>
            <a:pPr lvl="1"/>
            <a:r>
              <a:rPr lang="en-US" dirty="0"/>
              <a:t>West Asheville Baptist Church – 309 spaces</a:t>
            </a:r>
          </a:p>
          <a:p>
            <a:pPr lvl="1"/>
            <a:r>
              <a:rPr lang="en-US" dirty="0"/>
              <a:t>Ingles – 157 spaces</a:t>
            </a:r>
          </a:p>
          <a:p>
            <a:pPr lvl="1"/>
            <a:r>
              <a:rPr lang="en-US" dirty="0"/>
              <a:t>Grace Baptist Church - 125</a:t>
            </a:r>
          </a:p>
          <a:p>
            <a:pPr lvl="1"/>
            <a:r>
              <a:rPr lang="en-US" dirty="0"/>
              <a:t>Calvary Baptist Church – 120 </a:t>
            </a:r>
            <a:r>
              <a:rPr lang="en-US" dirty="0" smtClean="0"/>
              <a:t>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-2219"/>
            <a:ext cx="9144000" cy="99282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When visiting destinations in the Haywood Road Corridor Area, I typically (use)… 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06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Drive alone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Carpool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Bike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Public transit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Walk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err="1" smtClean="0"/>
              <a:t>Carshare</a:t>
            </a:r>
            <a:r>
              <a:rPr lang="en-US" sz="2400" dirty="0" smtClean="0"/>
              <a:t> (</a:t>
            </a:r>
            <a:r>
              <a:rPr lang="en-US" sz="2400" dirty="0" err="1" smtClean="0"/>
              <a:t>Uhaul</a:t>
            </a:r>
            <a:r>
              <a:rPr lang="en-US" sz="2400" dirty="0" smtClean="0"/>
              <a:t> </a:t>
            </a:r>
            <a:r>
              <a:rPr lang="en-US" sz="2400" dirty="0" err="1" smtClean="0"/>
              <a:t>CarShare</a:t>
            </a:r>
            <a:r>
              <a:rPr lang="en-US" sz="2400" dirty="0" smtClean="0"/>
              <a:t>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Rideshare (Uber, Taxi)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Other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04429807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375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Where do you typically have the greatest parking success (finding a space) </a:t>
            </a:r>
            <a:r>
              <a:rPr lang="en-US" sz="2800" smtClean="0"/>
              <a:t>during the weekday? 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4824" y="1295400"/>
            <a:ext cx="4114800" cy="4906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Haywood (Oakwood St to Louisiana Ave)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Haywood (Louisiana Ave to Martin St)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Haywood (I-26 an Swannanoa Ave)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Michigan Ave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State Street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err="1" smtClean="0"/>
              <a:t>Dunwell</a:t>
            </a:r>
            <a:r>
              <a:rPr lang="en-US" sz="2400" dirty="0" smtClean="0"/>
              <a:t> Avenue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Heron Street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Vermont Street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0782268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90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Where do you typically have the greatest parking success (finding a space) on the weekend? 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4824" y="1295400"/>
            <a:ext cx="4114800" cy="4906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Haywood (Oakwood St to Louisiana Ave)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Haywood (Louisiana Ave to Martin St)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Haywood (I-26 an Swannanoa Ave)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Michigan Ave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State Street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err="1" smtClean="0"/>
              <a:t>Dunwell</a:t>
            </a:r>
            <a:r>
              <a:rPr lang="en-US" sz="2400" dirty="0" smtClean="0"/>
              <a:t> Avenue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Heron Street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Vermont Street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9540055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611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How would you characterize current parking enforcement activities in the study area?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06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/>
              <a:t>Too aggressive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/>
              <a:t>Appropriate level of enforcement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/>
              <a:t>More enforcement is needed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67474944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432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When considering methods to improve parking in the area, which of the following do you think are worth exploring? 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04800" y="1600200"/>
            <a:ext cx="5334000" cy="4906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Enforcement of existing parking restrictions (i.e., time limits)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Promote ease of access by bicycles and offer more bike parking)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Install parking meters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Improve transit access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Promote more walking trips through enhanced sidewalks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Implement a Residential Parking Permit Program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Build additional public parking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Promote more shared parking (use of existing private parking supply for public use)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72831297"/>
              </p:ext>
            </p:extLst>
          </p:nvPr>
        </p:nvGraphicFramePr>
        <p:xfrm>
          <a:off x="4538312" y="1724125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8312" y="1724125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634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Please make your selection...</a:t>
            </a:r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06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mtClean="0"/>
              <a:t>Answer 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mtClean="0"/>
              <a:t>Answer B</a:t>
            </a:r>
            <a:endParaRPr lang="en-US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95549125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559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How </a:t>
            </a:r>
            <a:r>
              <a:rPr lang="en-US" sz="2800" dirty="0"/>
              <a:t>do you think the City of Asheville should pay for parking management in the Study Area? (Please select all that apply.)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06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Parking meters/fees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Increased fines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Appropriations from General Fund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Introduce a Parking Assessment District (tax/fee to local residents and businesses)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We don’t have a parking problem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93349765"/>
              </p:ext>
            </p:extLst>
          </p:nvPr>
        </p:nvGraphicFramePr>
        <p:xfrm>
          <a:off x="45720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705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Who should be responsible for supporting the revenue required to implement an enhanced parking strategy for the area? 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06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Local residents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Local businesses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Local parkers only (meters and fees)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2400" dirty="0" smtClean="0"/>
              <a:t>The entire city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1252102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670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DCB2B4"/>
              </a:clrFrom>
              <a:clrTo>
                <a:srgbClr val="DCB2B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048" r="2724" b="1"/>
          <a:stretch/>
        </p:blipFill>
        <p:spPr>
          <a:xfrm>
            <a:off x="0" y="0"/>
            <a:ext cx="9144000" cy="6248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8620" y="381000"/>
            <a:ext cx="8366760" cy="2590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8534400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Fred Burchett, Senior Vice President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Fred.Burchett@kimley-horn.com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8077200" y="5791200"/>
            <a:ext cx="914400" cy="9144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 Summary</a:t>
            </a:r>
            <a:endParaRPr lang="en-US" dirty="0"/>
          </a:p>
        </p:txBody>
      </p:sp>
      <p:pic>
        <p:nvPicPr>
          <p:cNvPr id="4098" name="Picture 2" descr="K:\RAL_TPTO\_Planning\012037012_WestAshevilleParking\Public Meeting\PowerPoint\Asheville Parking Study PowerPoint Slide Images\11_Total Occupanc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 b="8403"/>
          <a:stretch/>
        </p:blipFill>
        <p:spPr bwMode="auto">
          <a:xfrm>
            <a:off x="228600" y="1104405"/>
            <a:ext cx="8686800" cy="46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7400" y="1447800"/>
            <a:ext cx="0" cy="381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17920" y="1447800"/>
            <a:ext cx="0" cy="381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 Summary</a:t>
            </a:r>
            <a:endParaRPr lang="en-US" dirty="0"/>
          </a:p>
        </p:txBody>
      </p:sp>
      <p:pic>
        <p:nvPicPr>
          <p:cNvPr id="5122" name="Picture 2" descr="K:\RAL_TPTO\_Planning\012037012_WestAshevilleParking\Public Meeting\PowerPoint\Asheville Parking Study PowerPoint Slide Images\12_On-Street Thursday Occupanc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b="8538"/>
          <a:stretch/>
        </p:blipFill>
        <p:spPr bwMode="auto">
          <a:xfrm>
            <a:off x="228600" y="1116281"/>
            <a:ext cx="8686800" cy="46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0" y="1447800"/>
            <a:ext cx="0" cy="381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1447800"/>
            <a:ext cx="0" cy="381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 Summary</a:t>
            </a:r>
            <a:endParaRPr lang="en-US" dirty="0"/>
          </a:p>
        </p:txBody>
      </p:sp>
      <p:pic>
        <p:nvPicPr>
          <p:cNvPr id="6146" name="Picture 2" descr="K:\RAL_TPTO\_Planning\012037012_WestAshevilleParking\Public Meeting\PowerPoint\Asheville Parking Study PowerPoint Slide Images\13_On-Street Saturday Occupanc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b="8326"/>
          <a:stretch/>
        </p:blipFill>
        <p:spPr bwMode="auto">
          <a:xfrm>
            <a:off x="228600" y="1080655"/>
            <a:ext cx="8686800" cy="46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43200" y="1447800"/>
            <a:ext cx="0" cy="381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08776" y="1447800"/>
            <a:ext cx="0" cy="381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53400" y="19812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?</a:t>
            </a:r>
            <a:endParaRPr lang="en-US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1</a:t>
            </a:r>
            <a:br>
              <a:rPr lang="en-US" sz="3200" u="none" dirty="0" smtClean="0"/>
            </a:br>
            <a:r>
              <a:rPr lang="en-US" sz="2800" dirty="0" smtClean="0"/>
              <a:t>Oakwood Street – Louisiana Avenue</a:t>
            </a:r>
            <a:endParaRPr lang="en-US" sz="2800" u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17355" r="11084" b="27015"/>
          <a:stretch/>
        </p:blipFill>
        <p:spPr>
          <a:xfrm>
            <a:off x="304800" y="1143000"/>
            <a:ext cx="8648700" cy="46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none" dirty="0" smtClean="0"/>
              <a:t>Haywood Road Parking Study – Location 1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u="sng" dirty="0" smtClean="0"/>
              <a:t>Oakwood Street to Louisiana Avenue</a:t>
            </a:r>
            <a:endParaRPr lang="en-US" sz="2800" b="1" dirty="0" smtClean="0"/>
          </a:p>
          <a:p>
            <a:pPr lvl="0"/>
            <a:r>
              <a:rPr lang="en-US" sz="2800" dirty="0" smtClean="0"/>
              <a:t>735 </a:t>
            </a:r>
            <a:r>
              <a:rPr lang="en-US" sz="2800" dirty="0"/>
              <a:t>parking spaces</a:t>
            </a:r>
          </a:p>
          <a:p>
            <a:pPr lvl="0"/>
            <a:r>
              <a:rPr lang="en-US" sz="2800" dirty="0"/>
              <a:t>133 on-street spaces</a:t>
            </a:r>
          </a:p>
          <a:p>
            <a:pPr lvl="0"/>
            <a:r>
              <a:rPr lang="en-US" sz="2800" dirty="0"/>
              <a:t>Peak Hour overall occupancy – 6 PM Thursday – 46%</a:t>
            </a:r>
          </a:p>
          <a:p>
            <a:pPr lvl="0"/>
            <a:r>
              <a:rPr lang="en-US" sz="2800" dirty="0"/>
              <a:t>Peak on-street occupancy –  6 PM Saturday – 103%</a:t>
            </a:r>
          </a:p>
          <a:p>
            <a:pPr lvl="0"/>
            <a:r>
              <a:rPr lang="en-US" sz="2800" dirty="0"/>
              <a:t>On-street occupancy &gt; 80%  - 7 out of 16 observed periods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62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 smtClean="0"/>
              <a:t>Haywood Road Parking Study – Location 1</a:t>
            </a:r>
            <a:endParaRPr lang="en-US" sz="3200" u="non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917" r="5000" b="3426"/>
          <a:stretch/>
        </p:blipFill>
        <p:spPr bwMode="auto">
          <a:xfrm>
            <a:off x="0" y="941636"/>
            <a:ext cx="9144000" cy="591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6B476BAC4194B77B7D3A354FDEDCB18"/>
  <p:tag name="TPVERSION" val="5"/>
  <p:tag name="TPFULLVERSION" val="5.4.1.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9AF3E4F4CA1442C88A24AEFBD8573CC&lt;/guid&gt;&#10;        &lt;description /&gt;&#10;        &lt;date&gt;10/16/2015 10:32:3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0C051347DE3465CAC92E26C8A005F36&lt;/guid&gt;&#10;            &lt;repollguid&gt;0C1456325684453D829F7F58841A929F&lt;/repollguid&gt;&#10;            &lt;sourceid&gt;55D087C44C7C4022B39A0030AE2F0DAC&lt;/sourceid&gt;&#10;            &lt;questiontext&gt;How would you characterize parking in the Haywood Road Corridor Area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EC25AFFF3E748188380116F13C5F8A9&lt;/guid&gt;&#10;                    &lt;answertext&gt;Perfect – we don’t have a problem&lt;/answertext&gt;&#10;                    &lt;valuetype&gt;0&lt;/valuetype&gt;&#10;                &lt;/answer&gt;&#10;                &lt;answer&gt;&#10;                    &lt;guid&gt;22425AEB9812423A93CB681DD384212C&lt;/guid&gt;&#10;                    &lt;answertext&gt;It’s getting worse but there’s no need to make changes yet&lt;/answertext&gt;&#10;                    &lt;valuetype&gt;0&lt;/valuetype&gt;&#10;                &lt;/answer&gt;&#10;                &lt;answer&gt;&#10;                    &lt;guid&gt;31B6BB4622894A9E88C4F084CD450C44&lt;/guid&gt;&#10;                    &lt;answertext&gt;It’s something we should study further&lt;/answertext&gt;&#10;                    &lt;valuetype&gt;0&lt;/valuetype&gt;&#10;                &lt;/answer&gt;&#10;                &lt;answer&gt;&#10;                    &lt;guid&gt;60EBDF23CAA74BAD84D45ECDD8EB3B1F&lt;/guid&gt;&#10;                    &lt;answertext&gt;It’s unacceptable- we need a change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How would you characterize parking in the Haywood Road Corridor Area? [;crlf;]31[;]34[;]31[;]False[;]0[;][;crlf;]3.7741935483871[;]4[;]0.489217770583971[;]0.239334027055151[;crlf;]0[;]0[;]Perfect – we don’t have a problem1[;]Perfect – we don’t have a problem[;][;crlf;]1[;]0[;]It’s getting worse but there’s no need to make changes yet2[;]It’s getting worse but there’s no need to make changes yet[;][;crlf;]5[;]0[;]It’s something we should study further3[;]It’s something we should study further[;][;crlf;]25[;]0[;]It’s unacceptable- we need a change4[;]It’s unacceptable- we need a change[;]"/>
  <p:tag name="HASRESULTS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D7007952C74293A2319091881FAE81&lt;/guid&gt;&#10;        &lt;description /&gt;&#10;        &lt;date&gt;10/16/2015 10:34:3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DF4614517A46FFB28947701578DB99&lt;/guid&gt;&#10;            &lt;repollguid&gt;2EC1AC0597E249178A656AC903221254&lt;/repollguid&gt;&#10;            &lt;sourceid&gt;C2ED4362456F4A19B9EE5C7529BD22B0&lt;/sourceid&gt;&#10;            &lt;questiontext&gt;Which of the following statements would you suggest is most important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B37F992E55D4EBABF3F1EAA8407F50F&lt;/guid&gt;&#10;                    &lt;answertext&gt;The City needs to protect parking for local residents&lt;/answertext&gt;&#10;                    &lt;valuetype&gt;0&lt;/valuetype&gt;&#10;                &lt;/answer&gt;&#10;                &lt;answer&gt;&#10;                    &lt;guid&gt;2856230BC05F4B9EA87B38A8C199293B&lt;/guid&gt;&#10;                    &lt;answertext&gt;We need improved parking accommodations for local businesses&lt;/answertext&gt;&#10;                    &lt;valuetype&gt;0&lt;/valuetype&gt;&#10;                &lt;/answer&gt;&#10;                &lt;answer&gt;&#10;                    &lt;guid&gt;F9F2DC00A7D14C7FA88AC4AACA594B28&lt;/guid&gt;&#10;                    &lt;answertext&gt;We’re in this together and need a balanced solution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hich of the following statements would you suggest is most important? [;crlf;]31[;]34[;]31[;]False[;]0[;][;crlf;]2.41935483870968[;]3[;]0.907822405127115[;]0.824141519250781[;crlf;]9[;]0[;]The City needs to protect parking for local residents1[;]The City needs to protect parking for local residents[;][;crlf;]0[;]0[;]We need improved parking accommodations for local businesses2[;]We need improved parking accommodations for local businesses[;][;crlf;]22[;]0[;]We’re in this together and need a balanced solution3[;]We’re in this together and need a balanced solution[;]"/>
  <p:tag name="HASRESULTS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90885845EFD4CE9A1203C19128A824C&lt;/guid&gt;&#10;        &lt;description /&gt;&#10;        &lt;date&gt;10/16/2015 10:35:5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4756AED7B734BC58995AE60138F75CD&lt;/guid&gt;&#10;            &lt;repollguid&gt;899780DF766C4250A790CCD04CABA034&lt;/repollguid&gt;&#10;            &lt;sourceid&gt;46038FF9943441CCB6D3A20F526E6AB1&lt;/sourceid&gt;&#10;            &lt;questiontext&gt;When visiting destinations in the Haywood Road Corridor Area, I typically (use)…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A1A058BC0F540E09EF3AC20DC7562F3&lt;/guid&gt;&#10;                    &lt;answertext&gt;Drive alone&lt;/answertext&gt;&#10;                    &lt;valuetype&gt;0&lt;/valuetype&gt;&#10;                &lt;/answer&gt;&#10;                &lt;answer&gt;&#10;                    &lt;guid&gt;EE4B3612A5DB4498A05D830FACF811BE&lt;/guid&gt;&#10;                    &lt;answertext&gt;Carpool&lt;/answertext&gt;&#10;                    &lt;valuetype&gt;0&lt;/valuetype&gt;&#10;                &lt;/answer&gt;&#10;                &lt;answer&gt;&#10;                    &lt;guid&gt;759B1264D5E647A0BF1A280574554C2E&lt;/guid&gt;&#10;                    &lt;answertext&gt;Bike&lt;/answertext&gt;&#10;                    &lt;valuetype&gt;0&lt;/valuetype&gt;&#10;                &lt;/answer&gt;&#10;                &lt;answer&gt;&#10;                    &lt;guid&gt;D4DF892959264EED8DB3C39B98BF944E&lt;/guid&gt;&#10;                    &lt;answertext&gt;Public transit&lt;/answertext&gt;&#10;                    &lt;valuetype&gt;0&lt;/valuetype&gt;&#10;                &lt;/answer&gt;&#10;                &lt;answer&gt;&#10;                    &lt;guid&gt;D5652EC69608462B9A39C9653CEB5F4E&lt;/guid&gt;&#10;                    &lt;answertext&gt;Walk&lt;/answertext&gt;&#10;                    &lt;valuetype&gt;0&lt;/valuetype&gt;&#10;                &lt;/answer&gt;&#10;                &lt;answer&gt;&#10;                    &lt;guid&gt;116A1636005C47E38B5D02A7805AB195&lt;/guid&gt;&#10;                    &lt;answertext&gt;Carshare (Uhaul CarShare)&lt;/answertext&gt;&#10;                    &lt;valuetype&gt;0&lt;/valuetype&gt;&#10;                &lt;/answer&gt;&#10;                &lt;answer&gt;&#10;                    &lt;guid&gt;65225E5BB3764B959F3F27C7F29EDC4D&lt;/guid&gt;&#10;                    &lt;answertext&gt;Rideshare (Uber, Taxi)&lt;/answertext&gt;&#10;                    &lt;valuetype&gt;0&lt;/valuetype&gt;&#10;                &lt;/answer&gt;&#10;                &lt;answer&gt;&#10;                    &lt;guid&gt;37C6C1231AF9476B82542785593523AF&lt;/guid&gt;&#10;                    &lt;answertext&gt;Other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hen visiting destinations in the Haywood Road Corridor Area, I typically (use)… [;crlf;]31[;]34[;]31[;]False[;]0[;][;crlf;]2.16129032258065[;]1[;]1.68669889837437[;]2.84495317377732[;crlf;]20[;]0[;]Drive alone1[;]Drive alone[;][;crlf;]1[;]0[;]Carpool2[;]Carpool[;][;crlf;]2[;]0[;]Bike3[;]Bike[;][;crlf;]1[;]0[;]Public transit4[;]Public transit[;][;crlf;]7[;]0[;]Walk5[;]Walk[;][;crlf;]0[;]0[;]Carshare (Uhaul CarShare)6[;]Carshare (Uhaul CarShare)[;][;crlf;]0[;]0[;]Rideshare (Uber, Taxi)7[;]Rideshare (Uber, Taxi)[;][;crlf;]0[;]0[;]Other8[;]Other[;]"/>
  <p:tag name="HASRESULTS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31A3894F7CD4520BCD4DF9E2F4387A6&lt;/guid&gt;&#10;        &lt;description /&gt;&#10;        &lt;date&gt;10/16/2015 10:44:4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68CD8FBCE0048F5BCCE592CB83CD929&lt;/guid&gt;&#10;            &lt;repollguid&gt;A8A9F61E60D24BA6931A386442BA95BA&lt;/repollguid&gt;&#10;            &lt;sourceid&gt;0365819E8B794638AE34BF762B2182B1&lt;/sourceid&gt;&#10;            &lt;questiontext&gt;All expenses paid trip… where would you go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7A9D307C357429F8A15B8DA6D3100B6&lt;/guid&gt;&#10;                    &lt;answertext&gt;Hawaii&lt;/answertext&gt;&#10;                    &lt;valuetype&gt;0&lt;/valuetype&gt;&#10;                &lt;/answer&gt;&#10;                &lt;answer&gt;&#10;                    &lt;guid&gt;D0AD9F53EAE14FCB892A48485639C2B0&lt;/guid&gt;&#10;                    &lt;answertext&gt;New York&lt;/answertext&gt;&#10;                    &lt;valuetype&gt;0&lt;/valuetype&gt;&#10;                &lt;/answer&gt;&#10;                &lt;answer&gt;&#10;                    &lt;guid&gt;8FF37CD29A194A038C2EE634299C51AB&lt;/guid&gt;&#10;                    &lt;answertext&gt;Paris&lt;/answertext&gt;&#10;                    &lt;valuetype&gt;0&lt;/valuetype&gt;&#10;                &lt;/answer&gt;&#10;                &lt;answer&gt;&#10;                    &lt;guid&gt;08375307684646CFA9A98145A07A26E8&lt;/guid&gt;&#10;                    &lt;answertext&gt;Rome&lt;/answertext&gt;&#10;                    &lt;valuetype&gt;0&lt;/valuetype&gt;&#10;                &lt;/answer&gt;&#10;                &lt;answer&gt;&#10;                    &lt;guid&gt;038F5D4D195043A085D50F866DF42946&lt;/guid&gt;&#10;                    &lt;answertext&gt;Barcelona&lt;/answertext&gt;&#10;                    &lt;valuetype&gt;0&lt;/valuetype&gt;&#10;                &lt;/answer&gt;&#10;                &lt;answer&gt;&#10;                    &lt;guid&gt;73631796BC4D4986A07D7388673E5B73&lt;/guid&gt;&#10;                    &lt;answertext&gt;Seoul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All expenses paid trip… where would you go?[;crlf;]30[;]31[;]30[;]False[;]0[;][;crlf;]3.16666666666667[;]3.5[;]1.67497927018681[;]2.80555555555556[;crlf;]9[;]0[;]Hawaii1[;]Hawaii[;][;crlf;]2[;]0[;]New York2[;]New York[;][;crlf;]4[;]0[;]Paris3[;]Paris[;][;crlf;]6[;]0[;]Rome4[;]Rome[;][;crlf;]8[;]0[;]Barcelona5[;]Barcelona[;][;crlf;]1[;]0[;]Seoul6[;]Seoul[;]"/>
  <p:tag name="HASRESULT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1931B6FE47640DDBB632C88858387CC&lt;/guid&gt;&#10;        &lt;description /&gt;&#10;        &lt;date&gt;10/16/2015 10:37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ECC8A959D3F419FAC257F404D987861&lt;/guid&gt;&#10;            &lt;repollguid&gt;FCBE1A0D62884BF8A43C452D959D40BD&lt;/repollguid&gt;&#10;            &lt;sourceid&gt;C5329D94F5324688A59E4EDBB9A0EB45&lt;/sourceid&gt;&#10;            &lt;questiontext&gt;Where do you typically have the greatest parking success (finding a space) during the weekday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EA84F1D00B04F1A80A2A2B573C92843&lt;/guid&gt;&#10;                    &lt;answertext&gt;Haywood (Oakwood St to Louisiana Ave)&lt;/answertext&gt;&#10;                    &lt;valuetype&gt;0&lt;/valuetype&gt;&#10;                &lt;/answer&gt;&#10;                &lt;answer&gt;&#10;                    &lt;guid&gt;9D45D398F7DE428B97EA0EA4BE0B4F2F&lt;/guid&gt;&#10;                    &lt;answertext&gt;Haywood (Louisiana Ave to Martin St)&lt;/answertext&gt;&#10;                    &lt;valuetype&gt;0&lt;/valuetype&gt;&#10;                &lt;/answer&gt;&#10;                &lt;answer&gt;&#10;                    &lt;guid&gt;9795CB43DD6441FB9053EA5EABBCB8C4&lt;/guid&gt;&#10;                    &lt;answertext&gt;Haywood (I-26 an Swannanoa Ave)&lt;/answertext&gt;&#10;                    &lt;valuetype&gt;0&lt;/valuetype&gt;&#10;                &lt;/answer&gt;&#10;                &lt;answer&gt;&#10;                    &lt;guid&gt;47F09F7A81DD4106A69B45ED3CE8452B&lt;/guid&gt;&#10;                    &lt;answertext&gt;Michigan Ave&lt;/answertext&gt;&#10;                    &lt;valuetype&gt;0&lt;/valuetype&gt;&#10;                &lt;/answer&gt;&#10;                &lt;answer&gt;&#10;                    &lt;guid&gt;842E121AD77340DB8641AE9F326C9490&lt;/guid&gt;&#10;                    &lt;answertext&gt;State Street&lt;/answertext&gt;&#10;                    &lt;valuetype&gt;0&lt;/valuetype&gt;&#10;                &lt;/answer&gt;&#10;                &lt;answer&gt;&#10;                    &lt;guid&gt;BBE2D1CCB44641CBA82ECC140A3B7C68&lt;/guid&gt;&#10;                    &lt;answertext&gt;Dunwell Avenue&lt;/answertext&gt;&#10;                    &lt;valuetype&gt;0&lt;/valuetype&gt;&#10;                &lt;/answer&gt;&#10;                &lt;answer&gt;&#10;                    &lt;guid&gt;F216612E82EB4783B8BC3ABBD870FB42&lt;/guid&gt;&#10;                    &lt;answertext&gt;Heron Street&lt;/answertext&gt;&#10;                    &lt;valuetype&gt;0&lt;/valuetype&gt;&#10;                &lt;/answer&gt;&#10;                &lt;answer&gt;&#10;                    &lt;guid&gt;F303F12C7B51420FBE33F4F7E9501438&lt;/guid&gt;&#10;                    &lt;answertext&gt;Vermont Street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here do you typically have the greatest parking success (finding a space) during the weekday? [;crlf;]21[;]34[;]21[;]False[;]0[;][;crlf;]2.23809523809524[;]2[;]1.50885519216713[;]2.27664399092971[;crlf;]7[;]0[;]Haywood (Oakwood St to Louisiana Ave)1[;]Haywood (Oakwood St to Louisiana Ave)[;][;crlf;]7[;]0[;]Haywood (Louisiana Ave to Martin St)2[;]Haywood (Louisiana Ave to Martin St)[;][;crlf;]6[;]0[;]Haywood (I-26 an Swannanoa Ave)3[;]Haywood (I-26 an Swannanoa Ave)[;][;crlf;]0[;]0[;]Michigan Ave4[;]Michigan Ave[;][;crlf;]0[;]0[;]State Street5[;]State Street[;][;crlf;]0[;]0[;]Dunwell Avenue6[;]Dunwell Avenue[;][;crlf;]0[;]0[;]Heron Street7[;]Heron Street[;][;crlf;]1[;]0[;]Vermont Street8[;]Vermont Street[;]"/>
  <p:tag name="HASRESULTS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1931B6FE47640DDBB632C88858387CC&lt;/guid&gt;&#10;        &lt;description /&gt;&#10;        &lt;date&gt;10/16/2015 10:37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875FE08888C457AB01C979B6FA39B3F&lt;/guid&gt;&#10;            &lt;repollguid&gt;FCBE1A0D62884BF8A43C452D959D40BD&lt;/repollguid&gt;&#10;            &lt;sourceid&gt;C5329D94F5324688A59E4EDBB9A0EB45&lt;/sourceid&gt;&#10;            &lt;questiontext&gt;Where do you typically have the greatest parking success (finding a space) on the weekend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5EA84F1D00B04F1A80A2A2B573C92843&lt;/guid&gt;&#10;                    &lt;answertext&gt;Haywood (Oakwood St to Louisiana Ave)&lt;/answertext&gt;&#10;                    &lt;valuetype&gt;0&lt;/valuetype&gt;&#10;                &lt;/answer&gt;&#10;                &lt;answer&gt;&#10;                    &lt;guid&gt;9D45D398F7DE428B97EA0EA4BE0B4F2F&lt;/guid&gt;&#10;                    &lt;answertext&gt;Haywood (Louisiana Ave to Martin St)&lt;/answertext&gt;&#10;                    &lt;valuetype&gt;0&lt;/valuetype&gt;&#10;                &lt;/answer&gt;&#10;                &lt;answer&gt;&#10;                    &lt;guid&gt;9795CB43DD6441FB9053EA5EABBCB8C4&lt;/guid&gt;&#10;                    &lt;answertext&gt;Haywood (I-26 an Swannanoa Ave)&lt;/answertext&gt;&#10;                    &lt;valuetype&gt;0&lt;/valuetype&gt;&#10;                &lt;/answer&gt;&#10;                &lt;answer&gt;&#10;                    &lt;guid&gt;47F09F7A81DD4106A69B45ED3CE8452B&lt;/guid&gt;&#10;                    &lt;answertext&gt;Michigan Ave&lt;/answertext&gt;&#10;                    &lt;valuetype&gt;0&lt;/valuetype&gt;&#10;                &lt;/answer&gt;&#10;                &lt;answer&gt;&#10;                    &lt;guid&gt;842E121AD77340DB8641AE9F326C9490&lt;/guid&gt;&#10;                    &lt;answertext&gt;State Street&lt;/answertext&gt;&#10;                    &lt;valuetype&gt;0&lt;/valuetype&gt;&#10;                &lt;/answer&gt;&#10;                &lt;answer&gt;&#10;                    &lt;guid&gt;BBE2D1CCB44641CBA82ECC140A3B7C68&lt;/guid&gt;&#10;                    &lt;answertext&gt;Dunwell Avenue&lt;/answertext&gt;&#10;                    &lt;valuetype&gt;0&lt;/valuetype&gt;&#10;                &lt;/answer&gt;&#10;                &lt;answer&gt;&#10;                    &lt;guid&gt;F216612E82EB4783B8BC3ABBD870FB42&lt;/guid&gt;&#10;                    &lt;answertext&gt;Heron Street&lt;/answertext&gt;&#10;                    &lt;valuetype&gt;0&lt;/valuetype&gt;&#10;                &lt;/answer&gt;&#10;                &lt;answer&gt;&#10;                    &lt;guid&gt;F303F12C7B51420FBE33F4F7E9501438&lt;/guid&gt;&#10;                    &lt;answertext&gt;Vermont Street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here do you typically have the greatest parking success (finding a space) on the weekend? [;crlf;]17[;]34[;]17[;]False[;]0[;][;crlf;]2.17647058823529[;]2[;]0.705882352941177[;]0.498269896193772[;crlf;]3[;]0[;]Haywood (Oakwood St to Louisiana Ave)1[;]Haywood (Oakwood St to Louisiana Ave)[;][;crlf;]8[;]0[;]Haywood (Louisiana Ave to Martin St)2[;]Haywood (Louisiana Ave to Martin St)[;][;crlf;]6[;]0[;]Haywood (I-26 an Swannanoa Ave)3[;]Haywood (I-26 an Swannanoa Ave)[;][;crlf;]0[;]0[;]Michigan Ave4[;]Michigan Ave[;][;crlf;]0[;]0[;]State Street5[;]State Street[;][;crlf;]0[;]0[;]Dunwell Avenue6[;]Dunwell Avenue[;][;crlf;]0[;]0[;]Heron Street7[;]Heron Street[;][;crlf;]0[;]0[;]Vermont Street8[;]Vermont Street[;]"/>
  <p:tag name="HASRESULTS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D9E6E9A7B964E1CA38EE1F58EDEC420&lt;/guid&gt;&#10;        &lt;description /&gt;&#10;        &lt;date&gt;10/19/2015 5:07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3395F2DB6F94A5081F9DA1BDE8F379A&lt;/guid&gt;&#10;            &lt;repollguid&gt;67A22505F3274B109A684879CC6FF14D&lt;/repollguid&gt;&#10;            &lt;sourceid&gt;E7301D3DE20F42ABBB0E2245B6CAE374&lt;/sourceid&gt;&#10;            &lt;questiontext&gt;How would you characterize current parking enforcement activities in the study area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A4B306E45D040ACA2A025CD2BA01E38&lt;/guid&gt;&#10;                    &lt;answertext&gt;Too aggressive&lt;/answertext&gt;&#10;                    &lt;valuetype&gt;0&lt;/valuetype&gt;&#10;                &lt;/answer&gt;&#10;                &lt;answer&gt;&#10;                    &lt;guid&gt;2B8F00C8F030473DB7047B1462712A18&lt;/guid&gt;&#10;                    &lt;answertext&gt;Appropriate level of enforcement&lt;/answertext&gt;&#10;                    &lt;valuetype&gt;0&lt;/valuetype&gt;&#10;                &lt;/answer&gt;&#10;                &lt;answer&gt;&#10;                    &lt;guid&gt;BB532444046C42CEAA9BCDD874191D88&lt;/guid&gt;&#10;                    &lt;answertext&gt;More enforcement is needed&lt;/answertext&gt;&#10;                    &lt;valuetype&gt;0&lt;/valuetype&gt;&#10;                &lt;/answer&gt;&#10;            &lt;/answers&gt;&#10;        &lt;/multichoice&gt;&#10;    &lt;/questions&gt;&#10;&lt;/questionlist&gt;"/>
  <p:tag name="RESULTS" val="How would you characterize current parking enforcement activities in the study area? [;crlf;]29[;]35[;]29[;]False[;]0[;][;crlf;]2.75862068965517[;]3[;]0.502076544088312[;]0.252080856123662[;crlf;]1[;]0[;]Too aggressive1[;]Too aggressive[;][;crlf;]5[;]0[;]Appropriate level of enforcement2[;]Appropriate level of enforcement[;][;crlf;]23[;]0[;]More enforcement is needed3[;]More enforcement is needed[;]"/>
  <p:tag name="HASRESULTS" val="True"/>
  <p:tag name="LIVECHARTING" val="False"/>
  <p:tag name="AUTOOPENPOLL" val="True"/>
  <p:tag name="AUTOFORMATCHAR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BC346AA0F5D42409CD6FED5E680EF2B&lt;/guid&gt;&#10;        &lt;description /&gt;&#10;        &lt;date&gt;10/19/2015 5:12:3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63F367CD154AD89BA00150F7059476&lt;/guid&gt;&#10;            &lt;repollguid&gt;98D70052B11642F3B6C73DF6B6A5D9C7&lt;/repollguid&gt;&#10;            &lt;sourceid&gt;6F38595A37BE45B4BC681F2AC8ED7E0F&lt;/sourceid&gt;&#10;            &lt;questiontext&gt;When considering methods to improve parking in the area, which of the following do you think are worth exploring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11D9FD772A4468CA32196F8D21971AC&lt;/guid&gt;&#10;                    &lt;answertext&gt;Enforcement of existing parking restrictions (i.e., time limits)&lt;/answertext&gt;&#10;                    &lt;valuetype&gt;0&lt;/valuetype&gt;&#10;                &lt;/answer&gt;&#10;                &lt;answer&gt;&#10;                    &lt;guid&gt;03084FB550B24F3D8842D2ED3E297A89&lt;/guid&gt;&#10;                    &lt;answertext&gt;Promote ease of access by bicycles and offer more bike parking)&lt;/answertext&gt;&#10;                    &lt;valuetype&gt;0&lt;/valuetype&gt;&#10;                &lt;/answer&gt;&#10;                &lt;answer&gt;&#10;                    &lt;guid&gt;CB3DB5E769AC4F918BBC94FD2715C6C8&lt;/guid&gt;&#10;                    &lt;answertext&gt;Install parking meters &lt;/answertext&gt;&#10;                    &lt;valuetype&gt;0&lt;/valuetype&gt;&#10;                &lt;/answer&gt;&#10;                &lt;answer&gt;&#10;                    &lt;guid&gt;92BBCDCD6C754F759574A018E6E86DCC&lt;/guid&gt;&#10;                    &lt;answertext&gt;Improve transit access &lt;/answertext&gt;&#10;                    &lt;valuetype&gt;0&lt;/valuetype&gt;&#10;                &lt;/answer&gt;&#10;                &lt;answer&gt;&#10;                    &lt;guid&gt;54AD3150C1944705ADF9E3319ABCF2F3&lt;/guid&gt;&#10;                    &lt;answertext&gt;Promote more walking trips through enhanced sidewalks&lt;/answertext&gt;&#10;                    &lt;valuetype&gt;0&lt;/valuetype&gt;&#10;                &lt;/answer&gt;&#10;                &lt;answer&gt;&#10;                    &lt;guid&gt;D191EBAC9B2E497C94018D4BD2B012B6&lt;/guid&gt;&#10;                    &lt;answertext&gt;Implement a Residential Parking Permit Program&lt;/answertext&gt;&#10;                    &lt;valuetype&gt;0&lt;/valuetype&gt;&#10;                &lt;/answer&gt;&#10;                &lt;answer&gt;&#10;                    &lt;guid&gt;D6DAFFB63E40430A824F8703E840411E&lt;/guid&gt;&#10;                    &lt;answertext&gt;Build additional public parking&lt;/answertext&gt;&#10;                    &lt;valuetype&gt;0&lt;/valuetype&gt;&#10;                &lt;/answer&gt;&#10;                &lt;answer&gt;&#10;                    &lt;guid&gt;B2FFD1BAF1F148DB8CDC486A5974F315&lt;/guid&gt;&#10;                    &lt;answertext&gt;Promote more shared parking (use of existing private parking supply for public use)&lt;/answertext&gt;&#10;                    &lt;valuetype&gt;0&lt;/valuetype&gt;&#10;                &lt;/answer&gt;&#10;                &lt;answer&gt;&#10;                    &lt;guid&gt;E75B5A8DCBB34D749D6C8F8649D3B6BD&lt;/guid&gt;&#10;                    &lt;answertext&gt;None of the above&lt;/answertext&gt;&#10;                    &lt;valuetype&gt;0&lt;/valuetype&gt;&#10;                &lt;/answer&gt;&#10;            &lt;/answers&gt;&#10;        &lt;/multichoice&gt;&#10;    &lt;/questions&gt;&#10;&lt;/questionlist&gt;"/>
  <p:tag name="RESULTS" val="When considering methods to improve parking in the area, which of the following do you think are worth exploring? [;crlf;]33[;]35[;]33[;]False[;]0[;][;crlf;]6.21212121212121[;]7[;]2.02645496936976[;]4.10651974288338[;crlf;]2[;]0[;]Enforcement of existing parking restrictions (i.e., time limits)1[;]Enforcement of existing parking restrictions (i.e., time limits)[;][;crlf;]2[;]0[;]Promote ease of access by bicycles and offer more bike parking)2[;]Promote ease of access by bicycles and offer more bike parking)[;][;crlf;]0[;]0[;]Install parking meters 3[;]Install parking meters [;][;crlf;]1[;]0[;]Improve transit access 4[;]Improve transit access [;][;crlf;]1[;]0[;]Promote more walking trips through enhanced sidewalks5[;]Promote more walking trips through enhanced sidewalks[;][;crlf;]10[;]0[;]Implement a Residential Parking Permit Program6[;]Implement a Residential Parking Permit Program[;][;crlf;]6[;]0[;]Build additional public parking7[;]Build additional public parking[;][;crlf;]11[;]0[;]Promote more shared parking (use of existing private parking supply for public use)8[;]Promote more shared parking (use of existing private parking supply for public use)[;][;crlf;]0[;]0[;]None of the above9[;]None of the above[;]"/>
  <p:tag name="HASRESULTS" val="True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0A986E6D4974DFAA29B30E650D6E524&lt;/guid&gt;&#10;        &lt;description /&gt;&#10;        &lt;date&gt;10/22/2015 7:08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A0781EC795A41EEB4D9178CCE935D71&lt;/guid&gt;&#10;            &lt;repollguid&gt;1D4BFA33371A494783ED7A70D37F865D&lt;/repollguid&gt;&#10;            &lt;sourceid&gt;C30B40808EC5471EAA51BA25FBFDD480&lt;/sourceid&gt;&#10;            &lt;questiontext&gt;Please make your selection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6155702EDC0442CACD53981595CA3D1&lt;/guid&gt;&#10;                    &lt;answertext&gt;Answer A&lt;/answertext&gt;&#10;                    &lt;valuetype&gt;0&lt;/valuetype&gt;&#10;                &lt;/answer&gt;&#10;                &lt;answer&gt;&#10;                    &lt;guid&gt;3F6880FF7D9240849CBD7595738D219A&lt;/guid&gt;&#10;                    &lt;answertext&gt;Answer B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3892F8C49398459EB7BF11486304240B&lt;/guid&gt;&#10;        &lt;description /&gt;&#10;        &lt;date&gt;10/19/2015 5:08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E4B47268AB742998A3AC7BC237A7731&lt;/guid&gt;&#10;            &lt;repollguid&gt;517BD1EC43A2407DA1C57686990F14EE&lt;/repollguid&gt;&#10;            &lt;sourceid&gt;BA5A8C7EB1B2496D87CB743F29232969&lt;/sourceid&gt;&#10;            &lt;questiontext&gt;How do you think the City of Asheville should pay for parking management in the Study Area? (Please select all that apply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27CBC2AE905D4025AEB460CCACCCF6B9&lt;/guid&gt;&#10;                    &lt;answertext&gt;Parking meters/fees&lt;/answertext&gt;&#10;                    &lt;valuetype&gt;0&lt;/valuetype&gt;&#10;                &lt;/answer&gt;&#10;                &lt;answer&gt;&#10;                    &lt;guid&gt;BD6DF3C836E6449C95FE26EC3BAB713F&lt;/guid&gt;&#10;                    &lt;answertext&gt;Increased fines&lt;/answertext&gt;&#10;                    &lt;valuetype&gt;0&lt;/valuetype&gt;&#10;                &lt;/answer&gt;&#10;                &lt;answer&gt;&#10;                    &lt;guid&gt;64B0E5A29003419AA97454E15B2D6287&lt;/guid&gt;&#10;                    &lt;answertext&gt;Appropriations from General Fund&lt;/answertext&gt;&#10;                    &lt;valuetype&gt;0&lt;/valuetype&gt;&#10;                &lt;/answer&gt;&#10;                &lt;answer&gt;&#10;                    &lt;guid&gt;8CC05C7E172B4EF0A64B35B9BB21B4F6&lt;/guid&gt;&#10;                    &lt;answertext&gt;Introduce a Parking Assessment District (tax/fee to local residents and businesses)&lt;/answertext&gt;&#10;                    &lt;valuetype&gt;0&lt;/valuetype&gt;&#10;                &lt;/answer&gt;&#10;                &lt;answer&gt;&#10;                    &lt;guid&gt;DC7837573CB142FEAF2444104C5D715A&lt;/guid&gt;&#10;                    &lt;answertext&gt;We don’t have a parking problem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How do you think the City of Asheville should pay for parking management in the Study Area? (Please select all that apply.)[;crlf;]28[;]35[;]39[;]False[;]0[;][;crlf;]2.38461538461538[;]2[;]0.804327545710673[;]0.646942800788955[;crlf;]5[;]0[;]Parking meters/fees1[;]Parking meters/fees[;][;crlf;]17[;]0[;]Increased fines2[;]Increased fines[;][;crlf;]14[;]0[;]Appropriations from General Fund3[;]Appropriations from General Fund[;][;crlf;]3[;]0[;]Introduce a Parking Assessment District (tax/fee to local residents and businesses)4[;]Introduce a Parking Assessment District (tax/fee to local residents and businesses)[;][;crlf;]0[;]0[;]We don’t have a parking problem5[;]We don’t have a parking problem[;]"/>
  <p:tag name="HASRESULTS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1B03B2297596449A91F30458456EA80F&lt;/guid&gt;&#10;        &lt;description /&gt;&#10;        &lt;date&gt;10/19/2015 5:09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5D939565B44493FADE646717518A26D&lt;/guid&gt;&#10;            &lt;repollguid&gt;94D32916D6444B0AA4CA28F27479E69B&lt;/repollguid&gt;&#10;            &lt;sourceid&gt;3CB0E0A4958A4B02A17DF7D08BFE2415&lt;/sourceid&gt;&#10;            &lt;questiontext&gt;Who should be responsible for supporting the revenue required to implement an enhanced parking strategy for the area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F779CC7670148029EB4B95446F7BC68&lt;/guid&gt;&#10;                    &lt;answertext&gt;Local residents&lt;/answertext&gt;&#10;                    &lt;valuetype&gt;0&lt;/valuetype&gt;&#10;                &lt;/answer&gt;&#10;                &lt;answer&gt;&#10;                    &lt;guid&gt;35E91D3045E74CFAAC428534C3136AE2&lt;/guid&gt;&#10;                    &lt;answertext&gt;Local businesses&lt;/answertext&gt;&#10;                    &lt;valuetype&gt;0&lt;/valuetype&gt;&#10;                &lt;/answer&gt;&#10;                &lt;answer&gt;&#10;                    &lt;guid&gt;90C2D7B5084B4D1AB4E9D265CA842A56&lt;/guid&gt;&#10;                    &lt;answertext&gt;Local parkers only (meters and fees)&lt;/answertext&gt;&#10;                    &lt;valuetype&gt;0&lt;/valuetype&gt;&#10;                &lt;/answer&gt;&#10;                &lt;answer&gt;&#10;                    &lt;guid&gt;778151C195BA4148AE87D03919A448C9&lt;/guid&gt;&#10;                    &lt;answertext&gt;The entire city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ho should be responsible for supporting the revenue required to implement an enhanced parking strategy for the area? [;crlf;]28[;]35[;]28[;]False[;]0[;][;crlf;]3.17857142857143[;]3[;]0.847415036978905[;]0.718112244897959[;crlf;]0[;]0[;]Local residents1[;]Local residents[;][;crlf;]8[;]0[;]Local businesses2[;]Local businesses[;][;crlf;]7[;]0[;]Local parkers only (meters and fees)3[;]Local parkers only (meters and fees)[;][;crlf;]13[;]0[;]The entire city4[;]The entire city[;]"/>
  <p:tag name="HASRESULTS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404FA346B6AD4A88B8D192D98014F3EF&lt;/guid&gt;&#10;        &lt;description /&gt;&#10;        &lt;date&gt;10/16/2015 10:26:2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BE81B9EB914365A456B6D3DDD07F5A&lt;/guid&gt;&#10;            &lt;repollguid&gt;7D688E617F9448FDB73F97940547A12B&lt;/repollguid&gt;&#10;            &lt;sourceid&gt;D86089F983E64523A6A25A6C9A0C5603&lt;/sourceid&gt;&#10;            &lt;questiontext&gt;Which of the following most accurately describes how you would complete the following sentence: “I visit the Haywood Road Corridor Area in West Asheville…”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14CE1D38A9649D08C3B80035DCC3689&lt;/guid&gt;&#10;                    &lt;answertext&gt;Daily&lt;/answertext&gt;&#10;                    &lt;valuetype&gt;0&lt;/valuetype&gt;&#10;                &lt;/answer&gt;&#10;                &lt;answer&gt;&#10;                    &lt;guid&gt;405CF4E13ADE4B068E19694E4E649B52&lt;/guid&gt;&#10;                    &lt;answertext&gt;Once a week&lt;/answertext&gt;&#10;                    &lt;valuetype&gt;0&lt;/valuetype&gt;&#10;                &lt;/answer&gt;&#10;                &lt;answer&gt;&#10;                    &lt;guid&gt;8ECA2F2BC46249FA9B5ADEBA847C19D1&lt;/guid&gt;&#10;                    &lt;answertext&gt;2-4 times a week&lt;/answertext&gt;&#10;                    &lt;valuetype&gt;0&lt;/valuetype&gt;&#10;                &lt;/answer&gt;&#10;                &lt;answer&gt;&#10;                    &lt;guid&gt;E5EEF6B7C97047F3B7408243A4496030&lt;/guid&gt;&#10;                    &lt;answertext&gt;A few times a month&lt;/answertext&gt;&#10;                    &lt;valuetype&gt;0&lt;/valuetype&gt;&#10;                &lt;/answer&gt;&#10;                &lt;answer&gt;&#10;                    &lt;guid&gt;AF217704A278495E97A2B0946EDD23E9&lt;/guid&gt;&#10;                    &lt;answertext&gt;A few times a year&lt;/answertext&gt;&#10;                    &lt;valuetype&gt;0&lt;/valuetype&gt;&#10;                &lt;/answer&gt;&#10;                &lt;answer&gt;&#10;                    &lt;guid&gt;3319CFEABB6F46D6973396F38E2B2F82&lt;/guid&gt;&#10;                    &lt;answertext&gt;I live in the Study Area&lt;/answertext&gt;&#10;                    &lt;valuetype&gt;0&lt;/valuetype&gt;&#10;                &lt;/answer&gt;&#10;                &lt;answer&gt;&#10;                    &lt;guid&gt;65E6D1DE4DA947CF811DE75D76200B83&lt;/guid&gt;&#10;                    &lt;answertext&gt;I do not visit the Study Area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hich of the following most accurately describes how you would complete the following sentence: “I visit the Haywood Road Corridor Area in West Asheville…”.[;crlf;]31[;]33[;]31[;]False[;]0[;][;crlf;]3.29032258064516[;]3[;]2.15815853982938[;]4.6576482830385[;crlf;]11[;]0[;]Daily1[;]Daily[;][;crlf;]3[;]0[;]Once a week2[;]Once a week[;][;crlf;]5[;]0[;]2-4 times a week3[;]2-4 times a week[;][;crlf;]1[;]0[;]A few times a month4[;]A few times a month[;][;crlf;]0[;]0[;]A few times a year5[;]A few times a year[;][;crlf;]11[;]0[;]I live in the Study Area6[;]I live in the Study Area[;][;crlf;]0[;]0[;]I do not visit the Study Area7[;]I do not visit the Study Area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E0033E6F6868471EB9E894AB3D1D0029&lt;/guid&gt;&#10;        &lt;description /&gt;&#10;        &lt;date&gt;10/16/2015 10:28:3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007A82B78F54F5E871607B863665591&lt;/guid&gt;&#10;            &lt;repollguid&gt;78A785E972F445B39AC552D0B4855F6D&lt;/repollguid&gt;&#10;            &lt;sourceid&gt;D73CF0BCA9F043DE8B5489A8AEA35FE7&lt;/sourceid&gt;&#10;            &lt;questiontext&gt;How would you describe yourself? (Please select all that apply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38E3065EC8BE4130A32E0B7F960528AB&lt;/guid&gt;&#10;                    &lt;answertext&gt;I live here&lt;/answertext&gt;&#10;                    &lt;valuetype&gt;0&lt;/valuetype&gt;&#10;                &lt;/answer&gt;&#10;                &lt;answer&gt;&#10;                    &lt;guid&gt;F5C8C0F1C9EC4A54B1AA86474D9C602B&lt;/guid&gt;&#10;                    &lt;answertext&gt;I own a business here&lt;/answertext&gt;&#10;                    &lt;valuetype&gt;0&lt;/valuetype&gt;&#10;                &lt;/answer&gt;&#10;                &lt;answer&gt;&#10;                    &lt;guid&gt;E15055CE8BD94CEB8A4995BBF1329B41&lt;/guid&gt;&#10;                    &lt;answertext&gt;I own property here&lt;/answertext&gt;&#10;                    &lt;valuetype&gt;0&lt;/valuetype&gt;&#10;                &lt;/answer&gt;&#10;                &lt;answer&gt;&#10;                    &lt;guid&gt;5F3C7A5DFE9144868064C4DE6119A654&lt;/guid&gt;&#10;                    &lt;answertext&gt;I am a regular visitor &lt;/answertext&gt;&#10;                    &lt;valuetype&gt;0&lt;/valuetype&gt;&#10;                &lt;/answer&gt;&#10;                &lt;answer&gt;&#10;                    &lt;guid&gt;406AB8A68800441D870EEBFAD49B375F&lt;/guid&gt;&#10;                    &lt;answertext&gt;I am an occasional visitor&lt;/answertext&gt;&#10;                    &lt;valuetype&gt;0&lt;/valuetype&gt;&#10;                &lt;/answer&gt;&#10;                &lt;answer&gt;&#10;                    &lt;guid&gt;1FBC85706FC44758AB60E014D389B545&lt;/guid&gt;&#10;                    &lt;answertext&gt;I rarely visit &lt;/answertext&gt;&#10;                    &lt;valuetype&gt;0&lt;/valuetype&gt;&#10;                &lt;/answer&gt;&#10;                &lt;answer&gt;&#10;                    &lt;guid&gt;2F653B01B6144668B0926D8BE05736D7&lt;/guid&gt;&#10;                    &lt;answertext&gt;Other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How would you describe yourself? (Please select all that apply.)[;crlf;]31[;]33[;]48[;]False[;]0[;][;crlf;]2.14583333333333[;]2[;]1.30686621563018[;]1.70789930555556[;crlf;]23[;]0[;]I live here1[;]I live here[;][;crlf;]4[;]0[;]I own a business here2[;]I own a business here[;][;crlf;]15[;]0[;]I own property here3[;]I own property here[;][;crlf;]5[;]0[;]I am a regular visitor 4[;]I am a regular visitor [;][;crlf;]0[;]0[;]I am an occasional visitor5[;]I am an occasional visitor[;][;crlf;]0[;]0[;]I rarely visit 6[;]I rarely visit [;][;crlf;]1[;]0[;]Other7[;]Other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On-screen Show (4:3)</PresentationFormat>
  <Paragraphs>183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Office Theme</vt:lpstr>
      <vt:lpstr>Chart</vt:lpstr>
      <vt:lpstr>West Asheville    Parking Study</vt:lpstr>
      <vt:lpstr>Study Area</vt:lpstr>
      <vt:lpstr>Data Collection Summary</vt:lpstr>
      <vt:lpstr>Data Collection Summary</vt:lpstr>
      <vt:lpstr>Data Collection Summary</vt:lpstr>
      <vt:lpstr>Data Collection Summary</vt:lpstr>
      <vt:lpstr>Haywood Road Parking Study – Location 1 Oakwood Street – Louisiana Avenue</vt:lpstr>
      <vt:lpstr>Haywood Road Parking Study – Location 1</vt:lpstr>
      <vt:lpstr>Haywood Road Parking Study – Location 1</vt:lpstr>
      <vt:lpstr>Haywood Road Parking Study – Location 1</vt:lpstr>
      <vt:lpstr>Side Streets – Location 1</vt:lpstr>
      <vt:lpstr>Side Streets – Location 1(cont.)</vt:lpstr>
      <vt:lpstr>Haywood Road Parking Study – Location 2 Louisiana Ave – Martin Ave</vt:lpstr>
      <vt:lpstr>Haywood Road Parking Study – Location 2</vt:lpstr>
      <vt:lpstr>Haywood Road Parking Study – Location 2</vt:lpstr>
      <vt:lpstr>Haywood Road Parking Study – Location 2</vt:lpstr>
      <vt:lpstr>Side Street - Location 2</vt:lpstr>
      <vt:lpstr>Haywood Road Parking Study – Location 3 I-26 interchange to Swannanoa Avenue </vt:lpstr>
      <vt:lpstr>Haywood Road Parking Study – Location 3</vt:lpstr>
      <vt:lpstr>Haywood Road Parking Study – Location 3</vt:lpstr>
      <vt:lpstr>Haywood Road Parking Study – Location 3</vt:lpstr>
      <vt:lpstr>Michigan Avenue Parking Study – Location 3</vt:lpstr>
      <vt:lpstr>Findings</vt:lpstr>
      <vt:lpstr>Live Polling </vt:lpstr>
      <vt:lpstr>All expenses paid trip… where would you go?</vt:lpstr>
      <vt:lpstr>Which of the following most accurately describes how you would complete the following sentence: “I visit the Haywood Road Corridor Area in West Asheville…”.</vt:lpstr>
      <vt:lpstr>How would you describe yourself? (Please select all that apply.)</vt:lpstr>
      <vt:lpstr>How would you characterize parking in the Haywood Road Corridor Area? </vt:lpstr>
      <vt:lpstr>Which of the following statements would you suggest is most important? </vt:lpstr>
      <vt:lpstr>When visiting destinations in the Haywood Road Corridor Area, I typically (use)… </vt:lpstr>
      <vt:lpstr>Where do you typically have the greatest parking success (finding a space) during the weekday? </vt:lpstr>
      <vt:lpstr>Where do you typically have the greatest parking success (finding a space) on the weekend? </vt:lpstr>
      <vt:lpstr>How would you characterize current parking enforcement activities in the study area? </vt:lpstr>
      <vt:lpstr>When considering methods to improve parking in the area, which of the following do you think are worth exploring? </vt:lpstr>
      <vt:lpstr>Please make your selection...</vt:lpstr>
      <vt:lpstr>How do you think the City of Asheville should pay for parking management in the Study Area? (Please select all that apply.)</vt:lpstr>
      <vt:lpstr>Who should be responsible for supporting the revenue required to implement an enhanced parking strategy for the area? </vt:lpstr>
      <vt:lpstr>Questions? </vt:lpstr>
    </vt:vector>
  </TitlesOfParts>
  <Company>Kimley-Horn and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Asheville Parking Study</dc:title>
  <dc:creator>KHA_User</dc:creator>
  <cp:lastModifiedBy>Polly McDaniel</cp:lastModifiedBy>
  <cp:revision>98</cp:revision>
  <cp:lastPrinted>2015-10-26T13:28:08Z</cp:lastPrinted>
  <dcterms:created xsi:type="dcterms:W3CDTF">2015-03-09T11:57:58Z</dcterms:created>
  <dcterms:modified xsi:type="dcterms:W3CDTF">2015-10-26T13:28:10Z</dcterms:modified>
</cp:coreProperties>
</file>